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0E6C692-2463-458F-9B86-1C379A7D0CA7}">
  <a:tblStyle styleId="{A0E6C692-2463-458F-9B86-1C379A7D0C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2d1cb9a7dc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2d1cb9a7dc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d1cb9a7d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2d1cb9a7d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2d1cb9a7d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2d1cb9a7d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2d1cb9a7dc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2d1cb9a7dc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2d1cb9a7dc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2d1cb9a7dc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0dca472b8f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0dca472b8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https://www.cdc.gov/stroke/data-research/facts-stats/index.html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2d1cb9a7d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2d1cb9a7d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dca472b8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0dca472b8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https://www.nhlbi.nih.gov/health/stroke/causes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0dca472b8f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0dca472b8f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2d1cb9a7d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2d1cb9a7d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2d1cb9a7d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2d1cb9a7d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2d1cb9a7d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2d1cb9a7d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2d1cb9a7dc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2d1cb9a7dc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Enhancing CNN Interpretability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999999"/>
                </a:solidFill>
              </a:rPr>
              <a:t>Using Multi-Layer Feature Extraction with Decision Trees</a:t>
            </a:r>
            <a:endParaRPr sz="2000">
              <a:solidFill>
                <a:srgbClr val="999999"/>
              </a:solidFill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</a:t>
            </a:r>
            <a:r>
              <a:rPr lang="en"/>
              <a:t>Kanishk Sivanandam and Chetan Maviti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727650" y="666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with PCA</a:t>
            </a:r>
            <a:endParaRPr/>
          </a:p>
        </p:txBody>
      </p:sp>
      <p:graphicFrame>
        <p:nvGraphicFramePr>
          <p:cNvPr id="146" name="Google Shape;146;p22"/>
          <p:cNvGraphicFramePr/>
          <p:nvPr/>
        </p:nvGraphicFramePr>
        <p:xfrm>
          <a:off x="952500" y="1391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{A0E6C692-2463-458F-9B86-1C379A7D0CA7}</a:tableStyleId>
              </a:tblPr>
              <a:tblGrid>
                <a:gridCol w="1634750"/>
                <a:gridCol w="126085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Model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Accuracy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Runtime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Precision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Recall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CNN → Decision Tree (Conv2, Conv4, </a:t>
                      </a: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Final</a:t>
                      </a: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)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79.65%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</a:t>
                      </a: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11:10 (extract)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~8:25 (tree)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= </a:t>
                      </a:r>
                      <a:r>
                        <a:rPr b="1"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19:36 mins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0.77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0.95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-3111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+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PCA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79.17%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~11:10 (extract)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~1:43 </a:t>
                      </a:r>
                      <a:r>
                        <a:rPr lang="en" sz="11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(PCA+tree)</a:t>
                      </a:r>
                      <a:endParaRPr sz="11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= </a:t>
                      </a:r>
                      <a:r>
                        <a:rPr b="1"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12:54 mins</a:t>
                      </a:r>
                      <a:endParaRPr b="1"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0.79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0.92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625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CNN → Decision Tree (</a:t>
                      </a: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Final</a:t>
                      </a: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Only)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74.52%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~10:32 (extract)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~00:02 (tree)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= </a:t>
                      </a:r>
                      <a:r>
                        <a:rPr b="1"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10:35 mins</a:t>
                      </a:r>
                      <a:endParaRPr b="1"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0.74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0.93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625800">
                <a:tc>
                  <a:txBody>
                    <a:bodyPr/>
                    <a:lstStyle/>
                    <a:p>
                      <a:pPr indent="-3111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+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PCA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73.56%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~10:32 (extract)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~0:006 </a:t>
                      </a:r>
                      <a:r>
                        <a:rPr lang="en" sz="10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(PCA+tree)</a:t>
                      </a:r>
                      <a:endParaRPr sz="10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= </a:t>
                      </a:r>
                      <a:r>
                        <a:rPr b="1"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10:33 mins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0.74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0.90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1901" y="1061667"/>
            <a:ext cx="2722225" cy="3858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1125" y="1052288"/>
            <a:ext cx="2722213" cy="3876977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"/>
          <p:cNvSpPr txBox="1"/>
          <p:nvPr>
            <p:ph type="title"/>
          </p:nvPr>
        </p:nvSpPr>
        <p:spPr>
          <a:xfrm>
            <a:off x="727650" y="526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Interpretability (CNN+DT with Conv2, Conv4, Final)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024" y="1071188"/>
            <a:ext cx="2862900" cy="398317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4"/>
          <p:cNvSpPr txBox="1"/>
          <p:nvPr>
            <p:ph type="title"/>
          </p:nvPr>
        </p:nvSpPr>
        <p:spPr>
          <a:xfrm>
            <a:off x="727650" y="526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Interpretability (CNN+DT with </a:t>
            </a:r>
            <a:r>
              <a:rPr lang="en"/>
              <a:t>Final</a:t>
            </a:r>
            <a:r>
              <a:rPr lang="en"/>
              <a:t>)</a:t>
            </a:r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6950" y="1061687"/>
            <a:ext cx="2862899" cy="4002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66" name="Google Shape;166;p25"/>
          <p:cNvSpPr txBox="1"/>
          <p:nvPr>
            <p:ph idx="1" type="body"/>
          </p:nvPr>
        </p:nvSpPr>
        <p:spPr>
          <a:xfrm>
            <a:off x="729450" y="1813750"/>
            <a:ext cx="7688700" cy="32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CNN Only (ResNet50) had the highest accuracy (80.45%) BUT is a black-box model.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Best classification performance, but lacks transparency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CNN + Decision Tree (Multi-Layer) retained strong accuracy while improving interpretability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Small trade-off in accuracy for better decision </a:t>
            </a:r>
            <a:r>
              <a:rPr lang="en"/>
              <a:t>explainability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CNN + Decision Tree (Final Layer Only) performed worse (74.52%)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Confirms that multi-layer features </a:t>
            </a:r>
            <a:r>
              <a:rPr lang="en"/>
              <a:t>improve</a:t>
            </a:r>
            <a:r>
              <a:rPr lang="en"/>
              <a:t> performance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PCA slightly reduced accuracy but improved </a:t>
            </a:r>
            <a:r>
              <a:rPr i="1" lang="en"/>
              <a:t>decision tree</a:t>
            </a:r>
            <a:r>
              <a:rPr lang="en"/>
              <a:t> creation efficiency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PCA led to reduced runtimes to build Decision Trees because of reduced feature dimensionality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Precision - Recall for CNN + Decision Tree (Multi-Layer):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Precision (0.79 for Pneumonia) → 79% of </a:t>
            </a:r>
            <a:r>
              <a:rPr i="1" lang="en"/>
              <a:t>predicted </a:t>
            </a:r>
            <a:r>
              <a:rPr lang="en"/>
              <a:t>pneumonia cases were correct.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Recall (0.92 for Pneumonia) → 92% of </a:t>
            </a:r>
            <a:r>
              <a:rPr i="1" lang="en"/>
              <a:t>actual</a:t>
            </a:r>
            <a:r>
              <a:rPr lang="en"/>
              <a:t> pneumonia cases were detected.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72" name="Google Shape;172;p26"/>
          <p:cNvSpPr txBox="1"/>
          <p:nvPr>
            <p:ph idx="1" type="body"/>
          </p:nvPr>
        </p:nvSpPr>
        <p:spPr>
          <a:xfrm>
            <a:off x="729450" y="1853850"/>
            <a:ext cx="7688700" cy="32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Optimize PCA Components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Experiment with different numbers of features in PCA to find the best balance of interpretability vs. accuracy.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Test with other classifiers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Random forests, for example, could prove to provide better accuracy at the cost of lowered </a:t>
            </a:r>
            <a:r>
              <a:rPr lang="en"/>
              <a:t>interpretability</a:t>
            </a:r>
            <a:r>
              <a:rPr lang="en"/>
              <a:t>. Would have been interesting to test out.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Feature selection from CNN Layers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Currently using Conv2, Conv4, and FC (Final) Layer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Would testing Conv3, Conv5, or alternative layer combinations improve </a:t>
            </a:r>
            <a:r>
              <a:rPr lang="en"/>
              <a:t>performance?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Generalization to other datasets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Would this work for MRI scans, CT scans, etc.?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Explainability Metrics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Apply SHAP or LIME to visualize the CNN and compare interpretability with Decision Tree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Objective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2995200" cy="26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CNNs are </a:t>
            </a:r>
            <a:r>
              <a:rPr lang="en"/>
              <a:t>widely</a:t>
            </a:r>
            <a:r>
              <a:rPr lang="en"/>
              <a:t> used in image classification, but their decision-making process is hard to interpret (black boxes)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Medical AI applications require interpretable results to ensure patient safety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7075" y="1566550"/>
            <a:ext cx="5114550" cy="2548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6270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Relevant</a:t>
            </a:r>
            <a:r>
              <a:rPr lang="en"/>
              <a:t> Work/Info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1311375"/>
            <a:ext cx="7688700" cy="3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/>
              <a:t>Neural-Backed Decision Trees (NBDT) - ICLR 2021</a:t>
            </a:r>
            <a:endParaRPr u="sng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Replaces</a:t>
            </a:r>
            <a:r>
              <a:rPr lang="en" sz="1300"/>
              <a:t> CNN’s fully connected layer with a </a:t>
            </a:r>
            <a:r>
              <a:rPr lang="en" sz="1300"/>
              <a:t>hierarchical</a:t>
            </a:r>
            <a:r>
              <a:rPr lang="en" sz="1300"/>
              <a:t> decision tree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Limitation: Uses </a:t>
            </a:r>
            <a:r>
              <a:rPr lang="en" sz="1300"/>
              <a:t>only final-layer CNN features, disregarding lower/mid-</a:t>
            </a:r>
            <a:r>
              <a:rPr lang="en" sz="1300"/>
              <a:t>level patterns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/>
              <a:t>PCA for Dimensionality Reduction in CNNs</a:t>
            </a:r>
            <a:endParaRPr u="sng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PCA is utilized for feature ‘compression’ while still preserving as much variance within the dataset as possible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PCA reduces the number of features, ultimately leading to faster training time and potentially less overfitting.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 u="sng"/>
              <a:t>How is PCA relevant to our project?</a:t>
            </a:r>
            <a:endParaRPr sz="1300" u="sng"/>
          </a:p>
          <a:p>
            <a:pPr indent="-3111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</a:pPr>
            <a:r>
              <a:rPr lang="en" sz="1300"/>
              <a:t>CNN features are extremely high-dimensional. PCA helps extract just the </a:t>
            </a:r>
            <a:r>
              <a:rPr i="1" lang="en" sz="1300"/>
              <a:t>most relevant</a:t>
            </a:r>
            <a:r>
              <a:rPr lang="en" sz="1300"/>
              <a:t> </a:t>
            </a:r>
            <a:r>
              <a:rPr lang="en" sz="1300"/>
              <a:t>features </a:t>
            </a:r>
            <a:r>
              <a:rPr lang="en" sz="1300"/>
              <a:t>through eigenvectors.</a:t>
            </a:r>
            <a:endParaRPr sz="1300"/>
          </a:p>
          <a:p>
            <a:pPr indent="-3111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romanLcPeriod"/>
            </a:pPr>
            <a:r>
              <a:rPr lang="en" sz="1300"/>
              <a:t>Leads to faster, more </a:t>
            </a:r>
            <a:r>
              <a:rPr lang="en" sz="1300"/>
              <a:t>efficient</a:t>
            </a:r>
            <a:r>
              <a:rPr lang="en" sz="1300"/>
              <a:t> decision tree creation</a:t>
            </a:r>
            <a:endParaRPr sz="1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Overview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729450" y="1904800"/>
            <a:ext cx="33003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Dataset containing </a:t>
            </a:r>
            <a:r>
              <a:rPr lang="en"/>
              <a:t>x-ray</a:t>
            </a:r>
            <a:r>
              <a:rPr lang="en"/>
              <a:t> images for pneumonia classification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Dataset Size: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2186 instances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1562 Train, </a:t>
            </a:r>
            <a:r>
              <a:rPr lang="en"/>
              <a:t>624 Test </a:t>
            </a:r>
            <a:r>
              <a:rPr lang="en"/>
              <a:t>(~70/30 Split)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Data is split into images for 2 classes: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Normal or Pneumonia</a:t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 b="0" l="1632" r="65973" t="0"/>
          <a:stretch/>
        </p:blipFill>
        <p:spPr>
          <a:xfrm>
            <a:off x="4652263" y="556263"/>
            <a:ext cx="1826575" cy="185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 b="0" l="33803" r="33803" t="0"/>
          <a:stretch/>
        </p:blipFill>
        <p:spPr>
          <a:xfrm>
            <a:off x="6752750" y="830775"/>
            <a:ext cx="1826575" cy="185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 rotWithShape="1">
          <a:blip r:embed="rId3">
            <a:alphaModFix/>
          </a:blip>
          <a:srcRect b="0" l="65992" r="1613" t="0"/>
          <a:stretch/>
        </p:blipFill>
        <p:spPr>
          <a:xfrm>
            <a:off x="6962263" y="2846650"/>
            <a:ext cx="1826575" cy="185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/>
          <p:nvPr/>
        </p:nvSpPr>
        <p:spPr>
          <a:xfrm>
            <a:off x="4264963" y="2773950"/>
            <a:ext cx="24621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➔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Dataset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◆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Train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Normal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Pneumonia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◆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Test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Normal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Pneumonia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729450" y="1853850"/>
            <a:ext cx="7688700" cy="29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Image Resizing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Convert all images to 224 x 224 (required for ResNet50 input)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Color Conversion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Convert images from BGR (OpenCV) to RGB (PIL) for correct color </a:t>
            </a:r>
            <a:r>
              <a:rPr lang="en"/>
              <a:t>representation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Normalization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Apply ImageNet mean and standard deviation for consistent feature scaling</a:t>
            </a:r>
            <a:endParaRPr/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Mean: [0.485, 0.456, 0.406]</a:t>
            </a:r>
            <a:endParaRPr/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Std: [0.229, 0.224,0.225]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Label Encoding: (0 = Normal, 1 = Pneumonia)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Dataset</a:t>
            </a:r>
            <a:r>
              <a:rPr lang="en"/>
              <a:t> Loading (32 images per batch for efficiency and shuffle data for </a:t>
            </a:r>
            <a:r>
              <a:rPr lang="en"/>
              <a:t>training)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(CNN+DT</a:t>
            </a:r>
            <a:r>
              <a:rPr lang="en"/>
              <a:t> with Conv2, Conv4, Final</a:t>
            </a:r>
            <a:r>
              <a:rPr lang="en"/>
              <a:t>)</a:t>
            </a:r>
            <a:endParaRPr/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729450" y="1853850"/>
            <a:ext cx="7688700" cy="29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Feature Extraction from CNN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X-Ray images are forward passed through the </a:t>
            </a:r>
            <a:r>
              <a:rPr lang="en"/>
              <a:t>ResNet50 CNN model (pretrained on ImageNet)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Feature maps from Conv2, Conv4, and FC layers are extracted (output intercepted)</a:t>
            </a:r>
            <a:endParaRPr/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Conv2 → Low layer (edges, corners, textures)</a:t>
            </a:r>
            <a:endParaRPr/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Conv4 → Mid layer (shapes, structures, regions)</a:t>
            </a:r>
            <a:endParaRPr/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FC (fully connected) → Deep layer (high level representations of xrays)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Extracted features are concatenated into a single high-dimensional feature vector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Decision Tree trained on high-dimensional feature vector and evaluated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Dimensionality Reduction using PCA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Decision Tree trained on PCA-transformed features and evaluated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(CNN+DT </a:t>
            </a:r>
            <a:r>
              <a:rPr lang="en"/>
              <a:t>Final</a:t>
            </a:r>
            <a:r>
              <a:rPr lang="en"/>
              <a:t>)</a:t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729450" y="1853850"/>
            <a:ext cx="7688700" cy="29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Feature Extraction from CNN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X-Ray images are forward passed through the ResNet50 CNN model (pretrained on ImageNet)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Feature maps </a:t>
            </a:r>
            <a:r>
              <a:rPr lang="en"/>
              <a:t>from </a:t>
            </a:r>
            <a:r>
              <a:rPr lang="en"/>
              <a:t>FC layer is extracted (output intercepted)</a:t>
            </a:r>
            <a:endParaRPr/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FC (fully connected) → Deep layer (high level representations of xrays)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Extracted features are concatenated into a single high-dimensional feature vector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Decision Tree trained on high-dimensional feature vector and evaluated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Dimensionality Reduction using PCA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Decision Tree trained on PCA-transformed features and evaluated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(Standalone CNN)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29450" y="1853850"/>
            <a:ext cx="7688700" cy="29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Train ResNet50 on Pneumonia dataset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Replace the final fully connected layer with a 1-neuron ouptut + Sigmoid Activation for binary classification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Loss Function: Binary Cross-Entropy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Batch Size: 32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Training Time: 5 Epochs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Evaluate CNN performance with accuracy, precision and recall to compare with CNN+DT method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727650" y="678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graphicFrame>
        <p:nvGraphicFramePr>
          <p:cNvPr id="140" name="Google Shape;140;p21"/>
          <p:cNvGraphicFramePr/>
          <p:nvPr/>
        </p:nvGraphicFramePr>
        <p:xfrm>
          <a:off x="952500" y="1493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{A0E6C692-2463-458F-9B86-1C379A7D0CA7}</a:tableStyleId>
              </a:tblPr>
              <a:tblGrid>
                <a:gridCol w="1617750"/>
                <a:gridCol w="127785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Model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Accuracy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Runtime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Precision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Recall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CNN Only (ResNet50)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83.81%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~2.5 hours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0.8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0.98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CNN → Decision Tree (Conv2, Conv4, </a:t>
                      </a: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Final</a:t>
                      </a: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)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79.65%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~11:10 (extract)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~8:25 (tree)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= </a:t>
                      </a:r>
                      <a:r>
                        <a:rPr b="1"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19:36 mins</a:t>
                      </a:r>
                      <a:endParaRPr b="1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0.77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0.95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5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CNN → Decision Tree (Final Only)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74.52%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~10:32 (extract)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~0:02 (tree)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= </a:t>
                      </a:r>
                      <a:r>
                        <a:rPr b="1"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10:35 mins</a:t>
                      </a:r>
                      <a:endParaRPr b="1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0.74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0.93</a:t>
                      </a:r>
                      <a:endParaRPr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